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530" r:id="rId2"/>
    <p:sldId id="560" r:id="rId3"/>
    <p:sldId id="509" r:id="rId4"/>
    <p:sldId id="564" r:id="rId5"/>
    <p:sldId id="562" r:id="rId6"/>
    <p:sldId id="561" r:id="rId7"/>
    <p:sldId id="563" r:id="rId8"/>
    <p:sldId id="565" r:id="rId9"/>
    <p:sldId id="566" r:id="rId10"/>
    <p:sldId id="552" r:id="rId11"/>
    <p:sldId id="567" r:id="rId12"/>
    <p:sldId id="568" r:id="rId13"/>
    <p:sldId id="569" r:id="rId14"/>
    <p:sldId id="553" r:id="rId15"/>
    <p:sldId id="276" r:id="rId16"/>
    <p:sldId id="542" r:id="rId17"/>
  </p:sldIdLst>
  <p:sldSz cx="9144000" cy="6858000" type="screen4x3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">
          <p15:clr>
            <a:srgbClr val="A4A3A4"/>
          </p15:clr>
        </p15:guide>
        <p15:guide id="2" orient="horz" pos="35">
          <p15:clr>
            <a:srgbClr val="A4A3A4"/>
          </p15:clr>
        </p15:guide>
        <p15:guide id="3" orient="horz" pos="110">
          <p15:clr>
            <a:srgbClr val="A4A3A4"/>
          </p15:clr>
        </p15:guide>
        <p15:guide id="4" orient="horz" pos="485">
          <p15:clr>
            <a:srgbClr val="A4A3A4"/>
          </p15:clr>
        </p15:guide>
        <p15:guide id="5" pos="5679">
          <p15:clr>
            <a:srgbClr val="A4A3A4"/>
          </p15:clr>
        </p15:guide>
        <p15:guide id="6" pos="2836">
          <p15:clr>
            <a:srgbClr val="A4A3A4"/>
          </p15:clr>
        </p15:guide>
        <p15:guide id="7" pos="3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man, Febiyan" initials="RF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7B1F"/>
    <a:srgbClr val="EC881D"/>
    <a:srgbClr val="0079DB"/>
    <a:srgbClr val="BBBCBE"/>
    <a:srgbClr val="D8D8D8"/>
    <a:srgbClr val="000000"/>
    <a:srgbClr val="5F6062"/>
    <a:srgbClr val="FFFFFF"/>
    <a:srgbClr val="231F2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83889" autoAdjust="0"/>
  </p:normalViewPr>
  <p:slideViewPr>
    <p:cSldViewPr snapToGrid="0">
      <p:cViewPr>
        <p:scale>
          <a:sx n="80" d="100"/>
          <a:sy n="80" d="100"/>
        </p:scale>
        <p:origin x="2048" y="144"/>
      </p:cViewPr>
      <p:guideLst>
        <p:guide orient="horz" pos="418"/>
        <p:guide orient="horz" pos="35"/>
        <p:guide orient="horz" pos="110"/>
        <p:guide orient="horz" pos="485"/>
        <p:guide pos="5679"/>
        <p:guide pos="2836"/>
        <p:guide pos="3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-980" y="-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1B48CE-CD23-9C43-A212-E922F5E05B9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2AC25F8D-FC2B-4144-8AA3-D3FBB59E887F}">
      <dgm:prSet phldrT="[Text]" custT="1"/>
      <dgm:spPr/>
      <dgm:t>
        <a:bodyPr/>
        <a:lstStyle/>
        <a:p>
          <a:r>
            <a:rPr lang="en-US" sz="1600" b="1" dirty="0" smtClean="0"/>
            <a:t>Use Case 1 </a:t>
          </a:r>
          <a:r>
            <a:rPr lang="en-US" sz="1400" dirty="0" smtClean="0"/>
            <a:t>(Target Lists)</a:t>
          </a:r>
          <a:endParaRPr lang="en-US" sz="1400" dirty="0"/>
        </a:p>
      </dgm:t>
    </dgm:pt>
    <dgm:pt modelId="{07C89F28-BEF4-D241-AF5A-5E6E8B46AD1E}" type="parTrans" cxnId="{71EA4EA9-4EA9-1648-9587-8925339E25B6}">
      <dgm:prSet/>
      <dgm:spPr/>
      <dgm:t>
        <a:bodyPr/>
        <a:lstStyle/>
        <a:p>
          <a:endParaRPr lang="en-US" sz="1050"/>
        </a:p>
      </dgm:t>
    </dgm:pt>
    <dgm:pt modelId="{D7D234C0-3A58-CF43-BAE2-3CBDA1A10DC2}" type="sibTrans" cxnId="{71EA4EA9-4EA9-1648-9587-8925339E25B6}">
      <dgm:prSet/>
      <dgm:spPr/>
      <dgm:t>
        <a:bodyPr/>
        <a:lstStyle/>
        <a:p>
          <a:endParaRPr lang="en-US" sz="1050"/>
        </a:p>
      </dgm:t>
    </dgm:pt>
    <dgm:pt modelId="{069081A8-36B5-FD4D-B59D-FA130EF4229A}">
      <dgm:prSet phldrT="[Text]" custT="1"/>
      <dgm:spPr/>
      <dgm:t>
        <a:bodyPr/>
        <a:lstStyle/>
        <a:p>
          <a:r>
            <a:rPr lang="en-US" sz="1600" b="1" dirty="0" smtClean="0"/>
            <a:t>Use Case 2 </a:t>
          </a:r>
          <a:r>
            <a:rPr lang="en-US" sz="1400" dirty="0" smtClean="0"/>
            <a:t>(Data Monetization)</a:t>
          </a:r>
          <a:endParaRPr lang="en-US" sz="1400" dirty="0"/>
        </a:p>
      </dgm:t>
    </dgm:pt>
    <dgm:pt modelId="{C8C43A4E-24C2-514B-B2E1-5BD3A201E70D}" type="parTrans" cxnId="{C03B0781-DE21-DB49-8E2E-2B735986B17A}">
      <dgm:prSet/>
      <dgm:spPr/>
      <dgm:t>
        <a:bodyPr/>
        <a:lstStyle/>
        <a:p>
          <a:endParaRPr lang="en-US" sz="1050"/>
        </a:p>
      </dgm:t>
    </dgm:pt>
    <dgm:pt modelId="{728D16B1-788A-C640-9A73-5CC4537BBF59}" type="sibTrans" cxnId="{C03B0781-DE21-DB49-8E2E-2B735986B17A}">
      <dgm:prSet/>
      <dgm:spPr/>
      <dgm:t>
        <a:bodyPr/>
        <a:lstStyle/>
        <a:p>
          <a:endParaRPr lang="en-US" sz="1050"/>
        </a:p>
      </dgm:t>
    </dgm:pt>
    <dgm:pt modelId="{C2DC07A4-2B45-004F-9CC7-FBB557CD4366}">
      <dgm:prSet phldrT="[Text]" custT="1"/>
      <dgm:spPr/>
      <dgm:t>
        <a:bodyPr/>
        <a:lstStyle/>
        <a:p>
          <a:r>
            <a:rPr lang="en-US" sz="1600" b="1" dirty="0" smtClean="0"/>
            <a:t>Use Case 3 </a:t>
          </a:r>
          <a:r>
            <a:rPr lang="en-US" sz="1400" dirty="0" smtClean="0"/>
            <a:t>(Marketing Platform)</a:t>
          </a:r>
          <a:endParaRPr lang="en-US" sz="1400" dirty="0"/>
        </a:p>
      </dgm:t>
    </dgm:pt>
    <dgm:pt modelId="{2D39B5AE-7A87-2C45-85A4-3453C3AA60FF}" type="parTrans" cxnId="{F8B34CCD-45AC-D846-AF6E-F35A18ABB162}">
      <dgm:prSet/>
      <dgm:spPr/>
      <dgm:t>
        <a:bodyPr/>
        <a:lstStyle/>
        <a:p>
          <a:endParaRPr lang="en-US" sz="1050"/>
        </a:p>
      </dgm:t>
    </dgm:pt>
    <dgm:pt modelId="{3A4F0E40-3306-C946-9094-3E0985DA9DBA}" type="sibTrans" cxnId="{F8B34CCD-45AC-D846-AF6E-F35A18ABB162}">
      <dgm:prSet/>
      <dgm:spPr/>
      <dgm:t>
        <a:bodyPr/>
        <a:lstStyle/>
        <a:p>
          <a:endParaRPr lang="en-US" sz="1050"/>
        </a:p>
      </dgm:t>
    </dgm:pt>
    <dgm:pt modelId="{97EE0FD6-87A0-4B46-BAF8-D980FB971B9A}" type="pres">
      <dgm:prSet presAssocID="{7B1B48CE-CD23-9C43-A212-E922F5E05B9D}" presName="Name0" presStyleCnt="0">
        <dgm:presLayoutVars>
          <dgm:dir/>
          <dgm:animLvl val="lvl"/>
          <dgm:resizeHandles val="exact"/>
        </dgm:presLayoutVars>
      </dgm:prSet>
      <dgm:spPr/>
    </dgm:pt>
    <dgm:pt modelId="{D6552174-63F7-C44B-B889-5B1179C224A4}" type="pres">
      <dgm:prSet presAssocID="{2AC25F8D-FC2B-4144-8AA3-D3FBB59E887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1A1560-67B4-1544-9548-77AF054DC912}" type="pres">
      <dgm:prSet presAssocID="{D7D234C0-3A58-CF43-BAE2-3CBDA1A10DC2}" presName="parTxOnlySpace" presStyleCnt="0"/>
      <dgm:spPr/>
    </dgm:pt>
    <dgm:pt modelId="{08994137-F2E2-4F4A-9705-53DBB23F81C1}" type="pres">
      <dgm:prSet presAssocID="{069081A8-36B5-FD4D-B59D-FA130EF4229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D46B1-22C2-1144-B12B-2C045C0AB112}" type="pres">
      <dgm:prSet presAssocID="{728D16B1-788A-C640-9A73-5CC4537BBF59}" presName="parTxOnlySpace" presStyleCnt="0"/>
      <dgm:spPr/>
    </dgm:pt>
    <dgm:pt modelId="{5B088054-2816-FB40-99DA-B4BC0FB99F3D}" type="pres">
      <dgm:prSet presAssocID="{C2DC07A4-2B45-004F-9CC7-FBB557CD436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EA4EA9-4EA9-1648-9587-8925339E25B6}" srcId="{7B1B48CE-CD23-9C43-A212-E922F5E05B9D}" destId="{2AC25F8D-FC2B-4144-8AA3-D3FBB59E887F}" srcOrd="0" destOrd="0" parTransId="{07C89F28-BEF4-D241-AF5A-5E6E8B46AD1E}" sibTransId="{D7D234C0-3A58-CF43-BAE2-3CBDA1A10DC2}"/>
    <dgm:cxn modelId="{264DBF9D-FA7D-4949-92C3-027510A92E8D}" type="presOf" srcId="{069081A8-36B5-FD4D-B59D-FA130EF4229A}" destId="{08994137-F2E2-4F4A-9705-53DBB23F81C1}" srcOrd="0" destOrd="0" presId="urn:microsoft.com/office/officeart/2005/8/layout/chevron1"/>
    <dgm:cxn modelId="{5EC6F9BD-1997-EC40-90F6-C25100D1095E}" type="presOf" srcId="{2AC25F8D-FC2B-4144-8AA3-D3FBB59E887F}" destId="{D6552174-63F7-C44B-B889-5B1179C224A4}" srcOrd="0" destOrd="0" presId="urn:microsoft.com/office/officeart/2005/8/layout/chevron1"/>
    <dgm:cxn modelId="{F8B34CCD-45AC-D846-AF6E-F35A18ABB162}" srcId="{7B1B48CE-CD23-9C43-A212-E922F5E05B9D}" destId="{C2DC07A4-2B45-004F-9CC7-FBB557CD4366}" srcOrd="2" destOrd="0" parTransId="{2D39B5AE-7A87-2C45-85A4-3453C3AA60FF}" sibTransId="{3A4F0E40-3306-C946-9094-3E0985DA9DBA}"/>
    <dgm:cxn modelId="{3773192D-1EC7-454D-85B6-16E97306CAD2}" type="presOf" srcId="{C2DC07A4-2B45-004F-9CC7-FBB557CD4366}" destId="{5B088054-2816-FB40-99DA-B4BC0FB99F3D}" srcOrd="0" destOrd="0" presId="urn:microsoft.com/office/officeart/2005/8/layout/chevron1"/>
    <dgm:cxn modelId="{02B58AA7-6341-414C-9435-2ED6DE760BA6}" type="presOf" srcId="{7B1B48CE-CD23-9C43-A212-E922F5E05B9D}" destId="{97EE0FD6-87A0-4B46-BAF8-D980FB971B9A}" srcOrd="0" destOrd="0" presId="urn:microsoft.com/office/officeart/2005/8/layout/chevron1"/>
    <dgm:cxn modelId="{C03B0781-DE21-DB49-8E2E-2B735986B17A}" srcId="{7B1B48CE-CD23-9C43-A212-E922F5E05B9D}" destId="{069081A8-36B5-FD4D-B59D-FA130EF4229A}" srcOrd="1" destOrd="0" parTransId="{C8C43A4E-24C2-514B-B2E1-5BD3A201E70D}" sibTransId="{728D16B1-788A-C640-9A73-5CC4537BBF59}"/>
    <dgm:cxn modelId="{655B4159-1B51-B94C-BC69-EC016FD7F56C}" type="presParOf" srcId="{97EE0FD6-87A0-4B46-BAF8-D980FB971B9A}" destId="{D6552174-63F7-C44B-B889-5B1179C224A4}" srcOrd="0" destOrd="0" presId="urn:microsoft.com/office/officeart/2005/8/layout/chevron1"/>
    <dgm:cxn modelId="{AE0100ED-61E0-1A45-8754-46BEEBF53773}" type="presParOf" srcId="{97EE0FD6-87A0-4B46-BAF8-D980FB971B9A}" destId="{3F1A1560-67B4-1544-9548-77AF054DC912}" srcOrd="1" destOrd="0" presId="urn:microsoft.com/office/officeart/2005/8/layout/chevron1"/>
    <dgm:cxn modelId="{B1506760-D7EB-494B-8C03-B644D6E19451}" type="presParOf" srcId="{97EE0FD6-87A0-4B46-BAF8-D980FB971B9A}" destId="{08994137-F2E2-4F4A-9705-53DBB23F81C1}" srcOrd="2" destOrd="0" presId="urn:microsoft.com/office/officeart/2005/8/layout/chevron1"/>
    <dgm:cxn modelId="{17A2CC76-3366-A34E-87C8-A52F780FE6EB}" type="presParOf" srcId="{97EE0FD6-87A0-4B46-BAF8-D980FB971B9A}" destId="{AD2D46B1-22C2-1144-B12B-2C045C0AB112}" srcOrd="3" destOrd="0" presId="urn:microsoft.com/office/officeart/2005/8/layout/chevron1"/>
    <dgm:cxn modelId="{8DCDAAC7-FDDC-E145-9292-CB13576D1673}" type="presParOf" srcId="{97EE0FD6-87A0-4B46-BAF8-D980FB971B9A}" destId="{5B088054-2816-FB40-99DA-B4BC0FB99F3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1B48CE-CD23-9C43-A212-E922F5E05B9D}" type="doc">
      <dgm:prSet loTypeId="urn:microsoft.com/office/officeart/2005/8/layout/chevron1" loCatId="process" qsTypeId="urn:microsoft.com/office/officeart/2005/8/quickstyle/simple4" qsCatId="simple" csTypeId="urn:microsoft.com/office/officeart/2005/8/colors/accent0_3" csCatId="mainScheme" phldr="1"/>
      <dgm:spPr/>
    </dgm:pt>
    <dgm:pt modelId="{2AC25F8D-FC2B-4144-8AA3-D3FBB59E887F}">
      <dgm:prSet phldrT="[Text]" custT="1"/>
      <dgm:spPr/>
      <dgm:t>
        <a:bodyPr/>
        <a:lstStyle/>
        <a:p>
          <a:r>
            <a:rPr lang="en-US" sz="1600" b="1" dirty="0" smtClean="0"/>
            <a:t>Analytical Model</a:t>
          </a:r>
          <a:endParaRPr lang="en-US" sz="1400" dirty="0"/>
        </a:p>
      </dgm:t>
    </dgm:pt>
    <dgm:pt modelId="{07C89F28-BEF4-D241-AF5A-5E6E8B46AD1E}" type="parTrans" cxnId="{71EA4EA9-4EA9-1648-9587-8925339E25B6}">
      <dgm:prSet/>
      <dgm:spPr/>
      <dgm:t>
        <a:bodyPr/>
        <a:lstStyle/>
        <a:p>
          <a:endParaRPr lang="en-US" sz="1050"/>
        </a:p>
      </dgm:t>
    </dgm:pt>
    <dgm:pt modelId="{D7D234C0-3A58-CF43-BAE2-3CBDA1A10DC2}" type="sibTrans" cxnId="{71EA4EA9-4EA9-1648-9587-8925339E25B6}">
      <dgm:prSet/>
      <dgm:spPr/>
      <dgm:t>
        <a:bodyPr/>
        <a:lstStyle/>
        <a:p>
          <a:endParaRPr lang="en-US" sz="1050"/>
        </a:p>
      </dgm:t>
    </dgm:pt>
    <dgm:pt modelId="{069081A8-36B5-FD4D-B59D-FA130EF4229A}">
      <dgm:prSet phldrT="[Text]" custT="1"/>
      <dgm:spPr/>
      <dgm:t>
        <a:bodyPr/>
        <a:lstStyle/>
        <a:p>
          <a:r>
            <a:rPr lang="en-US" sz="1600" b="1" dirty="0" smtClean="0"/>
            <a:t>Data Processing Platform</a:t>
          </a:r>
          <a:endParaRPr lang="en-US" sz="1400" dirty="0"/>
        </a:p>
      </dgm:t>
    </dgm:pt>
    <dgm:pt modelId="{C8C43A4E-24C2-514B-B2E1-5BD3A201E70D}" type="parTrans" cxnId="{C03B0781-DE21-DB49-8E2E-2B735986B17A}">
      <dgm:prSet/>
      <dgm:spPr/>
      <dgm:t>
        <a:bodyPr/>
        <a:lstStyle/>
        <a:p>
          <a:endParaRPr lang="en-US" sz="1050"/>
        </a:p>
      </dgm:t>
    </dgm:pt>
    <dgm:pt modelId="{728D16B1-788A-C640-9A73-5CC4537BBF59}" type="sibTrans" cxnId="{C03B0781-DE21-DB49-8E2E-2B735986B17A}">
      <dgm:prSet/>
      <dgm:spPr/>
      <dgm:t>
        <a:bodyPr/>
        <a:lstStyle/>
        <a:p>
          <a:endParaRPr lang="en-US" sz="1050"/>
        </a:p>
      </dgm:t>
    </dgm:pt>
    <dgm:pt modelId="{C2DC07A4-2B45-004F-9CC7-FBB557CD4366}">
      <dgm:prSet phldrT="[Text]" custT="1"/>
      <dgm:spPr/>
      <dgm:t>
        <a:bodyPr/>
        <a:lstStyle/>
        <a:p>
          <a:r>
            <a:rPr lang="en-US" sz="1600" b="1" dirty="0" smtClean="0"/>
            <a:t>Marketing Engine</a:t>
          </a:r>
          <a:endParaRPr lang="en-US" sz="1400" dirty="0"/>
        </a:p>
      </dgm:t>
    </dgm:pt>
    <dgm:pt modelId="{2D39B5AE-7A87-2C45-85A4-3453C3AA60FF}" type="parTrans" cxnId="{F8B34CCD-45AC-D846-AF6E-F35A18ABB162}">
      <dgm:prSet/>
      <dgm:spPr/>
      <dgm:t>
        <a:bodyPr/>
        <a:lstStyle/>
        <a:p>
          <a:endParaRPr lang="en-US" sz="1050"/>
        </a:p>
      </dgm:t>
    </dgm:pt>
    <dgm:pt modelId="{3A4F0E40-3306-C946-9094-3E0985DA9DBA}" type="sibTrans" cxnId="{F8B34CCD-45AC-D846-AF6E-F35A18ABB162}">
      <dgm:prSet/>
      <dgm:spPr/>
      <dgm:t>
        <a:bodyPr/>
        <a:lstStyle/>
        <a:p>
          <a:endParaRPr lang="en-US" sz="1050"/>
        </a:p>
      </dgm:t>
    </dgm:pt>
    <dgm:pt modelId="{97EE0FD6-87A0-4B46-BAF8-D980FB971B9A}" type="pres">
      <dgm:prSet presAssocID="{7B1B48CE-CD23-9C43-A212-E922F5E05B9D}" presName="Name0" presStyleCnt="0">
        <dgm:presLayoutVars>
          <dgm:dir/>
          <dgm:animLvl val="lvl"/>
          <dgm:resizeHandles val="exact"/>
        </dgm:presLayoutVars>
      </dgm:prSet>
      <dgm:spPr/>
    </dgm:pt>
    <dgm:pt modelId="{D6552174-63F7-C44B-B889-5B1179C224A4}" type="pres">
      <dgm:prSet presAssocID="{2AC25F8D-FC2B-4144-8AA3-D3FBB59E887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1A1560-67B4-1544-9548-77AF054DC912}" type="pres">
      <dgm:prSet presAssocID="{D7D234C0-3A58-CF43-BAE2-3CBDA1A10DC2}" presName="parTxOnlySpace" presStyleCnt="0"/>
      <dgm:spPr/>
    </dgm:pt>
    <dgm:pt modelId="{08994137-F2E2-4F4A-9705-53DBB23F81C1}" type="pres">
      <dgm:prSet presAssocID="{069081A8-36B5-FD4D-B59D-FA130EF4229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D46B1-22C2-1144-B12B-2C045C0AB112}" type="pres">
      <dgm:prSet presAssocID="{728D16B1-788A-C640-9A73-5CC4537BBF59}" presName="parTxOnlySpace" presStyleCnt="0"/>
      <dgm:spPr/>
    </dgm:pt>
    <dgm:pt modelId="{5B088054-2816-FB40-99DA-B4BC0FB99F3D}" type="pres">
      <dgm:prSet presAssocID="{C2DC07A4-2B45-004F-9CC7-FBB557CD436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EA4EA9-4EA9-1648-9587-8925339E25B6}" srcId="{7B1B48CE-CD23-9C43-A212-E922F5E05B9D}" destId="{2AC25F8D-FC2B-4144-8AA3-D3FBB59E887F}" srcOrd="0" destOrd="0" parTransId="{07C89F28-BEF4-D241-AF5A-5E6E8B46AD1E}" sibTransId="{D7D234C0-3A58-CF43-BAE2-3CBDA1A10DC2}"/>
    <dgm:cxn modelId="{E2979FFB-E962-E344-A958-ABE25E4B69A1}" type="presOf" srcId="{C2DC07A4-2B45-004F-9CC7-FBB557CD4366}" destId="{5B088054-2816-FB40-99DA-B4BC0FB99F3D}" srcOrd="0" destOrd="0" presId="urn:microsoft.com/office/officeart/2005/8/layout/chevron1"/>
    <dgm:cxn modelId="{F8B34CCD-45AC-D846-AF6E-F35A18ABB162}" srcId="{7B1B48CE-CD23-9C43-A212-E922F5E05B9D}" destId="{C2DC07A4-2B45-004F-9CC7-FBB557CD4366}" srcOrd="2" destOrd="0" parTransId="{2D39B5AE-7A87-2C45-85A4-3453C3AA60FF}" sibTransId="{3A4F0E40-3306-C946-9094-3E0985DA9DBA}"/>
    <dgm:cxn modelId="{A64BB613-00BA-5F4A-AB1E-201F265FA32B}" type="presOf" srcId="{7B1B48CE-CD23-9C43-A212-E922F5E05B9D}" destId="{97EE0FD6-87A0-4B46-BAF8-D980FB971B9A}" srcOrd="0" destOrd="0" presId="urn:microsoft.com/office/officeart/2005/8/layout/chevron1"/>
    <dgm:cxn modelId="{C03B0781-DE21-DB49-8E2E-2B735986B17A}" srcId="{7B1B48CE-CD23-9C43-A212-E922F5E05B9D}" destId="{069081A8-36B5-FD4D-B59D-FA130EF4229A}" srcOrd="1" destOrd="0" parTransId="{C8C43A4E-24C2-514B-B2E1-5BD3A201E70D}" sibTransId="{728D16B1-788A-C640-9A73-5CC4537BBF59}"/>
    <dgm:cxn modelId="{DAB8A10B-A190-B84B-918B-39BA7D5B4468}" type="presOf" srcId="{2AC25F8D-FC2B-4144-8AA3-D3FBB59E887F}" destId="{D6552174-63F7-C44B-B889-5B1179C224A4}" srcOrd="0" destOrd="0" presId="urn:microsoft.com/office/officeart/2005/8/layout/chevron1"/>
    <dgm:cxn modelId="{ABB4959D-F651-6E42-AEBB-A451A451F8EE}" type="presOf" srcId="{069081A8-36B5-FD4D-B59D-FA130EF4229A}" destId="{08994137-F2E2-4F4A-9705-53DBB23F81C1}" srcOrd="0" destOrd="0" presId="urn:microsoft.com/office/officeart/2005/8/layout/chevron1"/>
    <dgm:cxn modelId="{B90C42C2-E99F-D24A-9D75-7D187C47C1D3}" type="presParOf" srcId="{97EE0FD6-87A0-4B46-BAF8-D980FB971B9A}" destId="{D6552174-63F7-C44B-B889-5B1179C224A4}" srcOrd="0" destOrd="0" presId="urn:microsoft.com/office/officeart/2005/8/layout/chevron1"/>
    <dgm:cxn modelId="{B86FC7EF-2BA3-7A41-98D3-409B61F3846A}" type="presParOf" srcId="{97EE0FD6-87A0-4B46-BAF8-D980FB971B9A}" destId="{3F1A1560-67B4-1544-9548-77AF054DC912}" srcOrd="1" destOrd="0" presId="urn:microsoft.com/office/officeart/2005/8/layout/chevron1"/>
    <dgm:cxn modelId="{D0E94CDC-C70C-B24E-B929-BA61EBA92E72}" type="presParOf" srcId="{97EE0FD6-87A0-4B46-BAF8-D980FB971B9A}" destId="{08994137-F2E2-4F4A-9705-53DBB23F81C1}" srcOrd="2" destOrd="0" presId="urn:microsoft.com/office/officeart/2005/8/layout/chevron1"/>
    <dgm:cxn modelId="{5D5ED296-C6DA-644A-8A03-72C60778EFB2}" type="presParOf" srcId="{97EE0FD6-87A0-4B46-BAF8-D980FB971B9A}" destId="{AD2D46B1-22C2-1144-B12B-2C045C0AB112}" srcOrd="3" destOrd="0" presId="urn:microsoft.com/office/officeart/2005/8/layout/chevron1"/>
    <dgm:cxn modelId="{7542F61F-1366-8346-9BF9-72A96CD0429E}" type="presParOf" srcId="{97EE0FD6-87A0-4B46-BAF8-D980FB971B9A}" destId="{5B088054-2816-FB40-99DA-B4BC0FB99F3D}" srcOrd="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52174-63F7-C44B-B889-5B1179C224A4}">
      <dsp:nvSpPr>
        <dsp:cNvPr id="0" name=""/>
        <dsp:cNvSpPr/>
      </dsp:nvSpPr>
      <dsp:spPr>
        <a:xfrm>
          <a:off x="1854" y="559394"/>
          <a:ext cx="2259934" cy="90397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Use Case 1 </a:t>
          </a:r>
          <a:r>
            <a:rPr lang="en-US" sz="1400" kern="1200" dirty="0" smtClean="0"/>
            <a:t>(Target Lists)</a:t>
          </a:r>
          <a:endParaRPr lang="en-US" sz="1400" kern="1200" dirty="0"/>
        </a:p>
      </dsp:txBody>
      <dsp:txXfrm>
        <a:off x="453841" y="559394"/>
        <a:ext cx="1355961" cy="903973"/>
      </dsp:txXfrm>
    </dsp:sp>
    <dsp:sp modelId="{08994137-F2E2-4F4A-9705-53DBB23F81C1}">
      <dsp:nvSpPr>
        <dsp:cNvPr id="0" name=""/>
        <dsp:cNvSpPr/>
      </dsp:nvSpPr>
      <dsp:spPr>
        <a:xfrm>
          <a:off x="2035796" y="559394"/>
          <a:ext cx="2259934" cy="90397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Use Case 2 </a:t>
          </a:r>
          <a:r>
            <a:rPr lang="en-US" sz="1400" kern="1200" dirty="0" smtClean="0"/>
            <a:t>(Data Monetization)</a:t>
          </a:r>
          <a:endParaRPr lang="en-US" sz="1400" kern="1200" dirty="0"/>
        </a:p>
      </dsp:txBody>
      <dsp:txXfrm>
        <a:off x="2487783" y="559394"/>
        <a:ext cx="1355961" cy="903973"/>
      </dsp:txXfrm>
    </dsp:sp>
    <dsp:sp modelId="{5B088054-2816-FB40-99DA-B4BC0FB99F3D}">
      <dsp:nvSpPr>
        <dsp:cNvPr id="0" name=""/>
        <dsp:cNvSpPr/>
      </dsp:nvSpPr>
      <dsp:spPr>
        <a:xfrm>
          <a:off x="4069737" y="559394"/>
          <a:ext cx="2259934" cy="90397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Use Case 3 </a:t>
          </a:r>
          <a:r>
            <a:rPr lang="en-US" sz="1400" kern="1200" dirty="0" smtClean="0"/>
            <a:t>(Marketing Platform)</a:t>
          </a:r>
          <a:endParaRPr lang="en-US" sz="1400" kern="1200" dirty="0"/>
        </a:p>
      </dsp:txBody>
      <dsp:txXfrm>
        <a:off x="4521724" y="559394"/>
        <a:ext cx="1355961" cy="903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52174-63F7-C44B-B889-5B1179C224A4}">
      <dsp:nvSpPr>
        <dsp:cNvPr id="0" name=""/>
        <dsp:cNvSpPr/>
      </dsp:nvSpPr>
      <dsp:spPr>
        <a:xfrm>
          <a:off x="1854" y="559394"/>
          <a:ext cx="2259934" cy="903973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Analytical Model</a:t>
          </a:r>
          <a:endParaRPr lang="en-US" sz="1400" kern="1200" dirty="0"/>
        </a:p>
      </dsp:txBody>
      <dsp:txXfrm>
        <a:off x="453841" y="559394"/>
        <a:ext cx="1355961" cy="903973"/>
      </dsp:txXfrm>
    </dsp:sp>
    <dsp:sp modelId="{08994137-F2E2-4F4A-9705-53DBB23F81C1}">
      <dsp:nvSpPr>
        <dsp:cNvPr id="0" name=""/>
        <dsp:cNvSpPr/>
      </dsp:nvSpPr>
      <dsp:spPr>
        <a:xfrm>
          <a:off x="2035796" y="559394"/>
          <a:ext cx="2259934" cy="903973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Data Processing Platform</a:t>
          </a:r>
          <a:endParaRPr lang="en-US" sz="1400" kern="1200" dirty="0"/>
        </a:p>
      </dsp:txBody>
      <dsp:txXfrm>
        <a:off x="2487783" y="559394"/>
        <a:ext cx="1355961" cy="903973"/>
      </dsp:txXfrm>
    </dsp:sp>
    <dsp:sp modelId="{5B088054-2816-FB40-99DA-B4BC0FB99F3D}">
      <dsp:nvSpPr>
        <dsp:cNvPr id="0" name=""/>
        <dsp:cNvSpPr/>
      </dsp:nvSpPr>
      <dsp:spPr>
        <a:xfrm>
          <a:off x="4069737" y="559394"/>
          <a:ext cx="2259934" cy="903973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Marketing Engine</a:t>
          </a:r>
          <a:endParaRPr lang="en-US" sz="1400" kern="1200" dirty="0"/>
        </a:p>
      </dsp:txBody>
      <dsp:txXfrm>
        <a:off x="4521724" y="559394"/>
        <a:ext cx="1355961" cy="903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10C0E-43C4-4C6B-ADC3-72FEA0A55427}" type="datetimeFigureOut">
              <a:rPr lang="en-US" smtClean="0"/>
              <a:pPr/>
              <a:t>11/10/16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700" smtClean="0">
                <a:solidFill>
                  <a:schemeClr val="bg2"/>
                </a:solidFill>
              </a:rPr>
              <a:t>© 2014 Teradata</a:t>
            </a:r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953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EA1FF-4A34-4477-ABDE-9C72F8F54362}" type="datetimeFigureOut">
              <a:rPr lang="en-US" smtClean="0"/>
              <a:pPr/>
              <a:t>11/10/16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© 2014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879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3038" indent="-173038" algn="l" defTabSz="914400" rtl="0" eaLnBrk="1" latinLnBrk="0" hangingPunct="1">
      <a:lnSpc>
        <a:spcPct val="95000"/>
      </a:lnSpc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41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CEO </a:t>
            </a:r>
            <a:r>
              <a:rPr lang="mr-IN" dirty="0" smtClean="0"/>
              <a:t>–</a:t>
            </a:r>
            <a:r>
              <a:rPr lang="en-US" dirty="0" smtClean="0"/>
              <a:t> Phil</a:t>
            </a:r>
          </a:p>
          <a:p>
            <a:r>
              <a:rPr lang="en-US" dirty="0" smtClean="0"/>
              <a:t>COO </a:t>
            </a:r>
            <a:r>
              <a:rPr lang="mr-IN" dirty="0" smtClean="0"/>
              <a:t>–</a:t>
            </a:r>
            <a:r>
              <a:rPr lang="en-US" dirty="0" smtClean="0"/>
              <a:t> Cliff</a:t>
            </a:r>
          </a:p>
          <a:p>
            <a:endParaRPr lang="en-US" dirty="0" smtClean="0"/>
          </a:p>
          <a:p>
            <a:r>
              <a:rPr lang="en-US" dirty="0" smtClean="0"/>
              <a:t>R&amp;B - </a:t>
            </a:r>
            <a:r>
              <a:rPr lang="en-US" dirty="0" err="1" smtClean="0"/>
              <a:t>Shally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2014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7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345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590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8701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097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32369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9498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50877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14007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lternat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5450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800600" y="1809468"/>
            <a:ext cx="3886200" cy="451713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800600" y="1033272"/>
            <a:ext cx="38862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800600" y="265176"/>
            <a:ext cx="3886200" cy="7017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9060" y="6522720"/>
            <a:ext cx="236220" cy="236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43400" cy="68580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3187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87741"/>
            <a:ext cx="8229600" cy="46767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0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© 2014 Teradata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4" y="6591604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257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510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800600" y="1497096"/>
            <a:ext cx="3886200" cy="4649984"/>
          </a:xfrm>
        </p:spPr>
        <p:txBody>
          <a:bodyPr/>
          <a:lstStyle/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87157"/>
            <a:ext cx="3886200" cy="4659923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4" y="6591604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0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61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800600" y="1487488"/>
            <a:ext cx="3886200" cy="465931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87157"/>
            <a:ext cx="3886200" cy="4659923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4" y="6591604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0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4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89805"/>
            <a:ext cx="2438400" cy="4664556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 bwMode="gray">
          <a:xfrm>
            <a:off x="3352800" y="1489805"/>
            <a:ext cx="2438400" cy="4664556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6248400" y="1489805"/>
            <a:ext cx="2438400" cy="4664556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4" y="6591604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0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00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Lef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258796" y="1490511"/>
            <a:ext cx="2438400" cy="4702471"/>
          </a:xfrm>
        </p:spPr>
        <p:txBody>
          <a:bodyPr/>
          <a:lstStyle/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90511"/>
            <a:ext cx="5334000" cy="4704550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4" y="6591604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0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419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igh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57200" y="1491068"/>
            <a:ext cx="2438400" cy="4698595"/>
          </a:xfrm>
        </p:spPr>
        <p:txBody>
          <a:bodyPr/>
          <a:lstStyle/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3352800" y="1491068"/>
            <a:ext cx="5334000" cy="4697960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4" y="6591604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0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705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4" y="6591604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0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4" y="6591604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693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808070" y="777240"/>
            <a:ext cx="5335930" cy="1143000"/>
          </a:xfrm>
          <a:solidFill>
            <a:srgbClr val="0079DB"/>
          </a:solidFill>
        </p:spPr>
        <p:txBody>
          <a:bodyPr wrap="square" lIns="228600" tIns="137160" rIns="457200" bIns="228600" anchor="b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257550" cy="68580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 bwMode="gray">
          <a:xfrm>
            <a:off x="3808070" y="2209800"/>
            <a:ext cx="4878730" cy="4114800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0" y="76200"/>
            <a:ext cx="1371600" cy="62484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Case Study Logo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504566" y="6591604"/>
            <a:ext cx="1733709" cy="141581"/>
          </a:xfr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0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808070" y="164592"/>
            <a:ext cx="5335930" cy="1143000"/>
          </a:xfrm>
          <a:solidFill>
            <a:srgbClr val="0079DB"/>
          </a:solidFill>
        </p:spPr>
        <p:txBody>
          <a:bodyPr wrap="square" lIns="228600" tIns="137160" rIns="457200" bIns="228600" anchor="b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257550" cy="68580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 bwMode="gray">
          <a:xfrm>
            <a:off x="3808070" y="1536192"/>
            <a:ext cx="4878730" cy="4791456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504566" y="6591604"/>
            <a:ext cx="1733709" cy="141581"/>
          </a:xfr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739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3196340"/>
            <a:ext cx="9144000" cy="465320"/>
          </a:xfrm>
          <a:solidFill>
            <a:schemeClr val="bg1"/>
          </a:solidFill>
        </p:spPr>
        <p:txBody>
          <a:bodyPr lIns="457200" tIns="45720" rIns="457200" bIns="4572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53418" y="6556248"/>
            <a:ext cx="133050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/>
                </a:solidFill>
              </a:rPr>
              <a:pPr algn="r"/>
              <a:t>‹#›</a:t>
            </a:fld>
            <a:endParaRPr lang="en-US" sz="850" dirty="0">
              <a:solidFill>
                <a:schemeClr val="bg2"/>
              </a:solidFill>
            </a:endParaRPr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42535" y="6591604"/>
            <a:ext cx="2658930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653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8448" y="6013525"/>
            <a:ext cx="683653" cy="67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8646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© 2014 Teradata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77464" y="6575539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>
                    <a:lumMod val="75000"/>
                  </a:schemeClr>
                </a:solidFill>
              </a:rPr>
              <a:pPr algn="r"/>
              <a:t>‹#›</a:t>
            </a:fld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4" y="6591604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53418" y="6557507"/>
            <a:ext cx="133050" cy="1308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9631" y="2885298"/>
            <a:ext cx="1104796" cy="108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679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genda/Tab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225931"/>
            <a:ext cx="9143999" cy="876300"/>
          </a:xfrm>
          <a:prstGeom prst="rect">
            <a:avLst/>
          </a:prstGeom>
          <a:gradFill flip="none" rotWithShape="1">
            <a:gsLst>
              <a:gs pos="0">
                <a:srgbClr val="0C1627"/>
              </a:gs>
              <a:gs pos="100000">
                <a:schemeClr val="tx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6344" y="1591056"/>
            <a:ext cx="8220456" cy="4550982"/>
          </a:xfrm>
        </p:spPr>
        <p:txBody>
          <a:bodyPr/>
          <a:lstStyle>
            <a:lvl1pPr marL="171450" indent="-171450">
              <a:spcBef>
                <a:spcPts val="900"/>
              </a:spcBef>
              <a:buFont typeface="Arial"/>
              <a:buChar char="•"/>
              <a:defRPr sz="2000">
                <a:solidFill>
                  <a:schemeClr val="tx1"/>
                </a:solidFill>
              </a:defRPr>
            </a:lvl1pPr>
            <a:lvl2pPr>
              <a:spcBef>
                <a:spcPts val="9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9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9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90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[Agenda Items]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0" descr="TDC_BDP_Horiz2_Revers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675" y="1312863"/>
            <a:ext cx="1711325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457200" y="6434095"/>
            <a:ext cx="457200" cy="215444"/>
          </a:xfrm>
          <a:prstGeom prst="rect">
            <a:avLst/>
          </a:prstGeom>
          <a:noFill/>
        </p:spPr>
        <p:txBody>
          <a:bodyPr wrap="square" lIns="91440" rtlCol="0" anchor="ctr">
            <a:spAutoFit/>
          </a:bodyPr>
          <a:lstStyle/>
          <a:p>
            <a:fld id="{A61B675C-BD8F-3940-9C20-B51557C84077}" type="slidenum">
              <a:rPr lang="en-US" sz="800" smtClean="0">
                <a:solidFill>
                  <a:srgbClr val="8B8B89"/>
                </a:solidFill>
              </a:rPr>
              <a:pPr/>
              <a:t>‹#›</a:t>
            </a:fld>
            <a:endParaRPr lang="en-US" sz="800" dirty="0">
              <a:solidFill>
                <a:srgbClr val="8B8B89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060588" y="6434095"/>
            <a:ext cx="153021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997DFBCB-A2D1-AC44-AB53-4088AD646959}" type="datetime1">
              <a:rPr lang="en-US" sz="80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pPr/>
              <a:t>11/10/16</a:t>
            </a:fld>
            <a:endParaRPr lang="en-US" sz="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664496" y="6434095"/>
            <a:ext cx="381250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dirty="0" smtClean="0">
                <a:solidFill>
                  <a:srgbClr val="8B8B89"/>
                </a:solidFill>
              </a:rPr>
              <a:t>Teradata Confidential</a:t>
            </a:r>
            <a:endParaRPr lang="en-US" sz="800" dirty="0">
              <a:solidFill>
                <a:srgbClr val="8B8B89"/>
              </a:solidFill>
            </a:endParaRPr>
          </a:p>
        </p:txBody>
      </p:sp>
      <p:pic>
        <p:nvPicPr>
          <p:cNvPr id="12" name="Picture 11" descr="teradata_logoeps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6865" y="6396581"/>
            <a:ext cx="1168399" cy="260983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1963" y="479415"/>
            <a:ext cx="8224837" cy="369332"/>
          </a:xfrm>
          <a:noFill/>
        </p:spPr>
        <p:txBody>
          <a:bodyPr wrap="square" anchor="ctr" anchorCtr="0">
            <a:spAutoFit/>
          </a:bodyPr>
          <a:lstStyle>
            <a:lvl1pPr>
              <a:defRPr sz="240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Agenda/title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5381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3977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54175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37084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3923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Alternat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23313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11903"/>
            <a:ext cx="8229600" cy="43602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styles: Standard bullet</a:t>
            </a:r>
          </a:p>
          <a:p>
            <a:pPr lvl="1"/>
            <a:r>
              <a:rPr lang="en-US" dirty="0" smtClean="0"/>
              <a:t>Second level: Sub bullet</a:t>
            </a:r>
          </a:p>
          <a:p>
            <a:pPr lvl="2"/>
            <a:r>
              <a:rPr lang="en-US" dirty="0" smtClean="0"/>
              <a:t>Third level: Tertiary bullet</a:t>
            </a:r>
          </a:p>
          <a:p>
            <a:pPr lvl="3"/>
            <a:r>
              <a:rPr lang="en-US" dirty="0" smtClean="0"/>
              <a:t>Fourth level: Body copy</a:t>
            </a:r>
          </a:p>
          <a:p>
            <a:pPr lvl="4"/>
            <a:r>
              <a:rPr lang="en-US" dirty="0" smtClean="0"/>
              <a:t>Fifth level: Main Heading</a:t>
            </a:r>
          </a:p>
          <a:p>
            <a:pPr lvl="5"/>
            <a:r>
              <a:rPr lang="en-US" dirty="0" smtClean="0"/>
              <a:t>Sixth level: Subheading</a:t>
            </a:r>
          </a:p>
          <a:p>
            <a:pPr lvl="6"/>
            <a:r>
              <a:rPr lang="en-US" dirty="0" smtClean="0"/>
              <a:t>Seventh level:  Tertiary heading</a:t>
            </a:r>
          </a:p>
          <a:p>
            <a:pPr lvl="7"/>
            <a:r>
              <a:rPr lang="en-US" dirty="0" smtClean="0"/>
              <a:t>Eighth level: Numbered lists</a:t>
            </a:r>
          </a:p>
          <a:p>
            <a:pPr lvl="8"/>
            <a:r>
              <a:rPr lang="en-US" dirty="0" smtClean="0"/>
              <a:t>Ninth level: Source</a:t>
            </a: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457201" y="6575539"/>
            <a:ext cx="928914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© 2014 Teradata</a:t>
            </a:r>
            <a:endParaRPr lang="en-US" dirty="0"/>
          </a:p>
        </p:txBody>
      </p:sp>
      <p:grpSp>
        <p:nvGrpSpPr>
          <p:cNvPr id="21" name="Group 20" hidden="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868680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868680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0" y="4572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0" y="64008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 userDrawn="1"/>
          </p:nvCxnSpPr>
          <p:spPr>
            <a:xfrm>
              <a:off x="457200" y="1802847"/>
              <a:ext cx="82296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53418" y="6557507"/>
            <a:ext cx="133050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itle Placeholder 1"/>
          <p:cNvSpPr>
            <a:spLocks noGrp="1"/>
          </p:cNvSpPr>
          <p:nvPr>
            <p:ph type="title"/>
          </p:nvPr>
        </p:nvSpPr>
        <p:spPr>
          <a:xfrm>
            <a:off x="457200" y="166952"/>
            <a:ext cx="8229600" cy="701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7612" y="6284932"/>
            <a:ext cx="473088" cy="46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646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1" r:id="rId2"/>
    <p:sldLayoutId id="2147483713" r:id="rId3"/>
    <p:sldLayoutId id="2147483675" r:id="rId4"/>
    <p:sldLayoutId id="2147483677" r:id="rId5"/>
    <p:sldLayoutId id="2147483683" r:id="rId6"/>
    <p:sldLayoutId id="2147483685" r:id="rId7"/>
    <p:sldLayoutId id="2147483687" r:id="rId8"/>
    <p:sldLayoutId id="2147483689" r:id="rId9"/>
    <p:sldLayoutId id="2147483691" r:id="rId10"/>
    <p:sldLayoutId id="2147483693" r:id="rId11"/>
    <p:sldLayoutId id="2147483695" r:id="rId12"/>
    <p:sldLayoutId id="2147483697" r:id="rId13"/>
    <p:sldLayoutId id="2147483701" r:id="rId14"/>
    <p:sldLayoutId id="2147483703" r:id="rId15"/>
    <p:sldLayoutId id="2147483705" r:id="rId16"/>
    <p:sldLayoutId id="2147483707" r:id="rId17"/>
    <p:sldLayoutId id="2147483667" r:id="rId18"/>
    <p:sldLayoutId id="2147483650" r:id="rId19"/>
    <p:sldLayoutId id="2147483658" r:id="rId20"/>
    <p:sldLayoutId id="2147483709" r:id="rId21"/>
    <p:sldLayoutId id="2147483659" r:id="rId22"/>
    <p:sldLayoutId id="2147483662" r:id="rId23"/>
    <p:sldLayoutId id="2147483663" r:id="rId24"/>
    <p:sldLayoutId id="2147483654" r:id="rId25"/>
    <p:sldLayoutId id="2147483655" r:id="rId26"/>
    <p:sldLayoutId id="2147483670" r:id="rId27"/>
    <p:sldLayoutId id="2147483710" r:id="rId28"/>
    <p:sldLayoutId id="2147483660" r:id="rId29"/>
    <p:sldLayoutId id="2147483661" r:id="rId30"/>
    <p:sldLayoutId id="2147483712" r:id="rId31"/>
  </p:sldLayoutIdLst>
  <p:transition spd="med"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8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-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​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​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+mj-lt"/>
        <a:buAutoNum type="arabicPeriod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900" b="0" kern="120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19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9.pn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4.jpg"/><Relationship Id="rId3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5912428"/>
            <a:ext cx="9144000" cy="602672"/>
          </a:xfrm>
          <a:solidFill>
            <a:srgbClr val="DC7B1F"/>
          </a:solidFill>
        </p:spPr>
        <p:txBody>
          <a:bodyPr anchor="ctr"/>
          <a:lstStyle/>
          <a:p>
            <a:pPr algn="ctr"/>
            <a:r>
              <a:rPr lang="en-US" b="1" dirty="0" err="1" smtClean="0"/>
              <a:t>SkyNet</a:t>
            </a:r>
            <a:r>
              <a:rPr lang="en-US" b="1" dirty="0" smtClean="0"/>
              <a:t> Analysis &amp; Use cases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 bwMode="gray">
          <a:xfrm>
            <a:off x="0" y="3726872"/>
            <a:ext cx="9144000" cy="1519685"/>
          </a:xfrm>
          <a:prstGeom prst="rect">
            <a:avLst/>
          </a:prstGeom>
          <a:solidFill>
            <a:srgbClr val="DC7B1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16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16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16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16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SKYNET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algn="ctr"/>
            <a:endParaRPr lang="en-US" sz="2000" b="1" dirty="0" smtClean="0"/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Big Data Road Map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Black Panther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11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December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060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413" y="2337143"/>
            <a:ext cx="6272283" cy="379065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0306" y="81803"/>
            <a:ext cx="8229600" cy="701731"/>
          </a:xfrm>
        </p:spPr>
        <p:txBody>
          <a:bodyPr/>
          <a:lstStyle/>
          <a:p>
            <a:r>
              <a:rPr lang="en-US" b="1" dirty="0" smtClean="0"/>
              <a:t>Technical Solution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0306" y="1191491"/>
            <a:ext cx="8339621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dirty="0" smtClean="0">
                <a:solidFill>
                  <a:srgbClr val="231F20"/>
                </a:solidFill>
              </a:rPr>
              <a:t>The target solution requires a robus</a:t>
            </a:r>
            <a:r>
              <a:rPr lang="en-US" dirty="0" smtClean="0">
                <a:solidFill>
                  <a:srgbClr val="231F20"/>
                </a:solidFill>
              </a:rPr>
              <a:t>t and scalable architecture based on the </a:t>
            </a:r>
            <a:r>
              <a:rPr lang="en-US" b="1" dirty="0" smtClean="0">
                <a:solidFill>
                  <a:srgbClr val="231F20"/>
                </a:solidFill>
              </a:rPr>
              <a:t>Think Big technical concept </a:t>
            </a:r>
            <a:r>
              <a:rPr lang="en-US" dirty="0" smtClean="0">
                <a:solidFill>
                  <a:srgbClr val="231F20"/>
                </a:solidFill>
              </a:rPr>
              <a:t>and following three key functions:</a:t>
            </a:r>
            <a:endParaRPr lang="en-US" dirty="0" smtClean="0">
              <a:solidFill>
                <a:srgbClr val="231F2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913" y="2751224"/>
            <a:ext cx="1620982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b="1" dirty="0" smtClean="0">
                <a:solidFill>
                  <a:schemeClr val="accent1"/>
                </a:solidFill>
              </a:rPr>
              <a:t>Data collection and Ingestion process</a:t>
            </a:r>
            <a:endParaRPr lang="en-US" b="1" dirty="0" smtClean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52950" y="2218079"/>
            <a:ext cx="1898073" cy="2155683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17942" y="3455264"/>
            <a:ext cx="1453913" cy="106132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7033" y="6070192"/>
            <a:ext cx="1568209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</a:pPr>
            <a:r>
              <a:rPr lang="en-US" b="1" dirty="0" smtClean="0">
                <a:solidFill>
                  <a:schemeClr val="accent1"/>
                </a:solidFill>
              </a:rPr>
              <a:t>Actionable Analytics</a:t>
            </a:r>
            <a:endParaRPr lang="en-US" b="1" dirty="0" smtClean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12450" y="4170220"/>
            <a:ext cx="1453913" cy="1899972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8021" y="2477231"/>
            <a:ext cx="1845299" cy="88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</a:pPr>
            <a:r>
              <a:rPr lang="en-US" b="1" dirty="0" smtClean="0">
                <a:solidFill>
                  <a:schemeClr val="accent1"/>
                </a:solidFill>
              </a:rPr>
              <a:t>Publishing </a:t>
            </a:r>
            <a:r>
              <a:rPr lang="en-US" b="1" smtClean="0">
                <a:solidFill>
                  <a:schemeClr val="accent1"/>
                </a:solidFill>
              </a:rPr>
              <a:t>and Distribution back-end</a:t>
            </a:r>
            <a:endParaRPr lang="en-US" b="1" dirty="0" smtClean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532" y="6352674"/>
            <a:ext cx="3746538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dirty="0" smtClean="0">
                <a:solidFill>
                  <a:srgbClr val="231F20"/>
                </a:solidFill>
              </a:rPr>
              <a:t>The solution will be built in cloud</a:t>
            </a:r>
            <a:endParaRPr lang="en-US" dirty="0" smtClean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95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Proposed Roadmap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975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0306" y="44975"/>
            <a:ext cx="8229600" cy="701731"/>
          </a:xfrm>
        </p:spPr>
        <p:txBody>
          <a:bodyPr/>
          <a:lstStyle/>
          <a:p>
            <a:r>
              <a:rPr lang="en-US" b="1" dirty="0" smtClean="0"/>
              <a:t>Solution Roadmap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71463129"/>
              </p:ext>
            </p:extLst>
          </p:nvPr>
        </p:nvGraphicFramePr>
        <p:xfrm>
          <a:off x="2438399" y="1551709"/>
          <a:ext cx="6331527" cy="2022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04752562"/>
              </p:ext>
            </p:extLst>
          </p:nvPr>
        </p:nvGraphicFramePr>
        <p:xfrm>
          <a:off x="430306" y="3186546"/>
          <a:ext cx="6331527" cy="2022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7706" y="1564125"/>
            <a:ext cx="4083169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b="1" dirty="0" smtClean="0">
                <a:solidFill>
                  <a:srgbClr val="231F20"/>
                </a:solidFill>
              </a:rPr>
              <a:t>Business functionalities (Use Cases)</a:t>
            </a:r>
            <a:endParaRPr lang="en-US" b="1" dirty="0" smtClean="0">
              <a:solidFill>
                <a:srgbClr val="231F2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706" y="3231406"/>
            <a:ext cx="2686954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b="1" dirty="0" smtClean="0">
                <a:solidFill>
                  <a:srgbClr val="231F20"/>
                </a:solidFill>
              </a:rPr>
              <a:t>Technical Capabilities</a:t>
            </a:r>
            <a:endParaRPr lang="en-US" b="1" dirty="0" smtClean="0">
              <a:solidFill>
                <a:srgbClr val="231F2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836" y="4853827"/>
            <a:ext cx="1075936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smtClean="0">
                <a:solidFill>
                  <a:srgbClr val="231F20"/>
                </a:solidFill>
              </a:rPr>
              <a:t>6 weeks</a:t>
            </a:r>
            <a:endParaRPr lang="en-US" dirty="0" err="1" smtClean="0">
              <a:solidFill>
                <a:srgbClr val="231F2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4660" y="4853827"/>
            <a:ext cx="1204176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dirty="0" smtClean="0">
                <a:solidFill>
                  <a:srgbClr val="231F20"/>
                </a:solidFill>
              </a:rPr>
              <a:t>24</a:t>
            </a:r>
            <a:r>
              <a:rPr lang="en-US" dirty="0" smtClean="0">
                <a:solidFill>
                  <a:srgbClr val="231F20"/>
                </a:solidFill>
              </a:rPr>
              <a:t> weeks</a:t>
            </a:r>
            <a:endParaRPr lang="en-US" dirty="0" smtClean="0">
              <a:solidFill>
                <a:srgbClr val="231F2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8246" y="4853827"/>
            <a:ext cx="1204176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dirty="0" smtClean="0">
                <a:solidFill>
                  <a:srgbClr val="231F20"/>
                </a:solidFill>
              </a:rPr>
              <a:t>12</a:t>
            </a:r>
            <a:r>
              <a:rPr lang="en-US" dirty="0" smtClean="0">
                <a:solidFill>
                  <a:srgbClr val="231F20"/>
                </a:solidFill>
              </a:rPr>
              <a:t> weeks</a:t>
            </a:r>
            <a:endParaRPr lang="en-US" dirty="0" smtClean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203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0306" y="81803"/>
            <a:ext cx="8229600" cy="701731"/>
          </a:xfrm>
        </p:spPr>
        <p:txBody>
          <a:bodyPr/>
          <a:lstStyle/>
          <a:p>
            <a:r>
              <a:rPr lang="en-US" b="1" dirty="0" smtClean="0"/>
              <a:t>Financial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170" y="6163336"/>
            <a:ext cx="8229600" cy="3317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Please note that the </a:t>
            </a:r>
            <a:r>
              <a:rPr lang="en-US" i="1" dirty="0"/>
              <a:t>a</a:t>
            </a:r>
            <a:r>
              <a:rPr lang="en-US" i="1" dirty="0" smtClean="0"/>
              <a:t>bove financial projections do not include any internal and external operating expenditures</a:t>
            </a:r>
            <a:endParaRPr lang="en-US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991031"/>
              </p:ext>
            </p:extLst>
          </p:nvPr>
        </p:nvGraphicFramePr>
        <p:xfrm>
          <a:off x="499170" y="1037463"/>
          <a:ext cx="8091872" cy="3884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582"/>
                <a:gridCol w="1815354"/>
                <a:gridCol w="2022968"/>
                <a:gridCol w="2022968"/>
              </a:tblGrid>
              <a:tr h="4414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Case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Case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Case 3 </a:t>
                      </a:r>
                      <a:endParaRPr lang="en-US" dirty="0"/>
                    </a:p>
                  </a:txBody>
                  <a:tcPr/>
                </a:tc>
              </a:tr>
              <a:tr h="44142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Investments</a:t>
                      </a:r>
                    </a:p>
                    <a:p>
                      <a:r>
                        <a:rPr lang="en-US" sz="1600" dirty="0" smtClean="0"/>
                        <a:t>- Internal</a:t>
                      </a:r>
                      <a:endParaRPr lang="en-US" sz="1600" baseline="0" dirty="0" smtClean="0"/>
                    </a:p>
                    <a:p>
                      <a:r>
                        <a:rPr lang="mr-IN" sz="1600" baseline="0" dirty="0" smtClean="0"/>
                        <a:t>–</a:t>
                      </a:r>
                      <a:r>
                        <a:rPr lang="en-US" sz="1600" baseline="0" dirty="0" smtClean="0"/>
                        <a:t> Think Big Services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 smtClean="0"/>
                    </a:p>
                    <a:p>
                      <a:pPr algn="r"/>
                      <a:r>
                        <a:rPr lang="en-US" sz="1600" dirty="0" smtClean="0"/>
                        <a:t>2,000,000</a:t>
                      </a:r>
                    </a:p>
                    <a:p>
                      <a:pPr algn="r"/>
                      <a:r>
                        <a:rPr lang="en-US" sz="1600" dirty="0" smtClean="0"/>
                        <a:t>90,000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 smtClean="0"/>
                    </a:p>
                    <a:p>
                      <a:pPr algn="r"/>
                      <a:r>
                        <a:rPr lang="en-US" sz="1600" dirty="0" smtClean="0"/>
                        <a:t>100,000</a:t>
                      </a:r>
                    </a:p>
                    <a:p>
                      <a:pPr algn="r"/>
                      <a:r>
                        <a:rPr lang="en-US" sz="1600" dirty="0" smtClean="0"/>
                        <a:t>900,000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 smtClean="0"/>
                    </a:p>
                    <a:p>
                      <a:pPr algn="r"/>
                      <a:r>
                        <a:rPr lang="en-US" sz="1600" dirty="0" smtClean="0"/>
                        <a:t>20,000,000</a:t>
                      </a:r>
                    </a:p>
                    <a:p>
                      <a:pPr algn="r"/>
                      <a:r>
                        <a:rPr lang="en-US" sz="1600" dirty="0" smtClean="0"/>
                        <a:t>450,000</a:t>
                      </a:r>
                      <a:endParaRPr lang="en-US" sz="1600" dirty="0"/>
                    </a:p>
                  </a:txBody>
                  <a:tcPr/>
                </a:tc>
              </a:tr>
              <a:tr h="44142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Revenues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44142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Transponder sale (90% GM)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7625" lvl="1" indent="0" algn="r">
                        <a:tabLst/>
                      </a:pPr>
                      <a:r>
                        <a:rPr lang="en-US" sz="1600" dirty="0" smtClean="0"/>
                        <a:t>2,115,000</a:t>
                      </a:r>
                    </a:p>
                    <a:p>
                      <a:pPr marL="15875" lvl="1" indent="0" algn="r">
                        <a:tabLst/>
                      </a:pPr>
                      <a:r>
                        <a:rPr lang="en-US" sz="1600" i="1" dirty="0" smtClean="0"/>
                        <a:t>(47)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45,000,000</a:t>
                      </a:r>
                    </a:p>
                    <a:p>
                      <a:pPr algn="r"/>
                      <a:r>
                        <a:rPr lang="en-US" sz="1600" i="1" dirty="0" smtClean="0"/>
                        <a:t>(1000)</a:t>
                      </a:r>
                      <a:endParaRPr lang="en-US" sz="1600" i="1" dirty="0"/>
                    </a:p>
                  </a:txBody>
                  <a:tcPr/>
                </a:tc>
              </a:tr>
              <a:tr h="44142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Portal subscription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2,400,000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smtClean="0"/>
                        <a:t>(200 x12)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44142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Mobile App Sales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5,000,000</a:t>
                      </a:r>
                    </a:p>
                    <a:p>
                      <a:pPr algn="r"/>
                      <a:r>
                        <a:rPr lang="en-US" sz="1600" i="1" dirty="0" smtClean="0"/>
                        <a:t>(1M</a:t>
                      </a:r>
                      <a:r>
                        <a:rPr lang="en-US" sz="1600" i="1" baseline="0" dirty="0" smtClean="0"/>
                        <a:t>)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44142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ROI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N/A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740%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220%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0306" y="4976331"/>
            <a:ext cx="8382000" cy="933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dirty="0" smtClean="0">
                <a:solidFill>
                  <a:srgbClr val="231F20"/>
                </a:solidFill>
              </a:rPr>
              <a:t>All numbers are in USD</a:t>
            </a:r>
          </a:p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dirty="0" smtClean="0">
                <a:solidFill>
                  <a:srgbClr val="231F20"/>
                </a:solidFill>
              </a:rPr>
              <a:t>The details behind the calculation shall be disclosed in our commercial proposal </a:t>
            </a:r>
            <a:endParaRPr lang="en-US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181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3412" y="745191"/>
            <a:ext cx="8229600" cy="701731"/>
          </a:xfrm>
        </p:spPr>
        <p:txBody>
          <a:bodyPr/>
          <a:lstStyle/>
          <a:p>
            <a:pPr algn="ctr"/>
            <a:r>
              <a:rPr lang="en-US" b="1" dirty="0" smtClean="0"/>
              <a:t>Your Questions</a:t>
            </a:r>
            <a:endParaRPr lang="en-US" b="1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159" y="2277034"/>
            <a:ext cx="3182471" cy="3182471"/>
          </a:xfrm>
        </p:spPr>
      </p:pic>
    </p:spTree>
    <p:extLst>
      <p:ext uri="{BB962C8B-B14F-4D97-AF65-F5344CB8AC3E}">
        <p14:creationId xmlns:p14="http://schemas.microsoft.com/office/powerpoint/2010/main" val="3390917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1933911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b="1" dirty="0" smtClean="0"/>
              <a:t>Data Flow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67591" y="1257300"/>
            <a:ext cx="8333509" cy="49252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0491" y="1683327"/>
            <a:ext cx="1174173" cy="12157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ctr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kern="0" dirty="0">
                <a:solidFill>
                  <a:prstClr val="white"/>
                </a:solidFill>
              </a:rPr>
              <a:t>ADS-B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0491" y="4714009"/>
            <a:ext cx="1174173" cy="12157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ctr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kern="0" dirty="0" smtClean="0">
                <a:solidFill>
                  <a:prstClr val="white"/>
                </a:solidFill>
              </a:rPr>
              <a:t>Other Data Sources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0490" y="3203864"/>
            <a:ext cx="1174173" cy="12157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kern="0" dirty="0">
                <a:solidFill>
                  <a:prstClr val="white"/>
                </a:solidFill>
              </a:rPr>
              <a:t>Ground</a:t>
            </a:r>
            <a:r>
              <a:rPr lang="en-US" b="1" kern="0" dirty="0" smtClean="0">
                <a:solidFill>
                  <a:prstClr val="white"/>
                </a:solidFill>
              </a:rPr>
              <a:t> </a:t>
            </a:r>
            <a:r>
              <a:rPr lang="en-US" sz="1100" b="1" kern="0" dirty="0">
                <a:solidFill>
                  <a:prstClr val="white"/>
                </a:solidFill>
              </a:rPr>
              <a:t>Receiver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91244" y="1672935"/>
            <a:ext cx="706583" cy="424641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vert270"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kern="0" dirty="0" smtClean="0">
                <a:solidFill>
                  <a:prstClr val="white"/>
                </a:solidFill>
              </a:rPr>
              <a:t>Data Ingestion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48646" y="1672935"/>
            <a:ext cx="1745671" cy="424641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vert270" wrap="square" tIns="91440" bIns="91440" rtlCol="0" anchor="ctr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kern="0" dirty="0" smtClean="0">
                <a:solidFill>
                  <a:prstClr val="white"/>
                </a:solidFill>
              </a:rPr>
              <a:t>Storage &amp; Processing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1984665" y="2145721"/>
            <a:ext cx="696190" cy="327314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1984665" y="5158220"/>
            <a:ext cx="696190" cy="327314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1984665" y="3556288"/>
            <a:ext cx="696190" cy="327314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5107131" y="1884216"/>
            <a:ext cx="1132610" cy="1177637"/>
          </a:xfrm>
          <a:prstGeom prst="flowChartMagneticDisk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smtClean="0">
              <a:solidFill>
                <a:prstClr val="white"/>
              </a:solidFill>
            </a:endParaRPr>
          </a:p>
          <a:p>
            <a:pPr algn="ctr"/>
            <a:endParaRPr lang="en-US" kern="0" dirty="0" smtClean="0">
              <a:solidFill>
                <a:prstClr val="white"/>
              </a:solidFill>
            </a:endParaRPr>
          </a:p>
          <a:p>
            <a:pPr algn="ctr"/>
            <a:endParaRPr lang="en-US" kern="0" dirty="0" smtClean="0">
              <a:solidFill>
                <a:prstClr val="white"/>
              </a:solidFill>
            </a:endParaRPr>
          </a:p>
          <a:p>
            <a:pPr algn="ctr"/>
            <a:endParaRPr lang="en-US" kern="0" dirty="0">
              <a:solidFill>
                <a:prstClr val="white"/>
              </a:solidFill>
            </a:endParaRPr>
          </a:p>
          <a:p>
            <a:pPr algn="ctr"/>
            <a:endParaRPr lang="en-US" kern="0" dirty="0" smtClean="0">
              <a:solidFill>
                <a:prstClr val="white"/>
              </a:solidFill>
            </a:endParaRPr>
          </a:p>
          <a:p>
            <a:pPr algn="ctr"/>
            <a:endParaRPr lang="en-US" kern="0" dirty="0">
              <a:solidFill>
                <a:prstClr val="white"/>
              </a:solidFill>
            </a:endParaRPr>
          </a:p>
          <a:p>
            <a:pPr algn="ctr"/>
            <a:endParaRPr lang="en-US" kern="0" dirty="0" smtClean="0">
              <a:solidFill>
                <a:prstClr val="white"/>
              </a:solidFill>
            </a:endParaRPr>
          </a:p>
          <a:p>
            <a:pPr algn="ctr"/>
            <a:endParaRPr lang="en-US" kern="0" dirty="0">
              <a:solidFill>
                <a:prstClr val="white"/>
              </a:solidFill>
            </a:endParaRPr>
          </a:p>
          <a:p>
            <a:pPr algn="ctr"/>
            <a:endParaRPr lang="en-US" kern="0" dirty="0" smtClean="0">
              <a:solidFill>
                <a:prstClr val="white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4062845" y="3556288"/>
            <a:ext cx="685801" cy="327314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6494317" y="3556288"/>
            <a:ext cx="685801" cy="327314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30336" y="1688522"/>
            <a:ext cx="571499" cy="424641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vert270"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kern="0" dirty="0" smtClean="0">
                <a:solidFill>
                  <a:prstClr val="white"/>
                </a:solidFill>
              </a:rPr>
              <a:t>Cleansing</a:t>
            </a:r>
          </a:p>
        </p:txBody>
      </p:sp>
      <p:sp>
        <p:nvSpPr>
          <p:cNvPr id="57" name="Right Arrow 56"/>
          <p:cNvSpPr/>
          <p:nvPr/>
        </p:nvSpPr>
        <p:spPr>
          <a:xfrm>
            <a:off x="3397827" y="3632487"/>
            <a:ext cx="332509" cy="327314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22519" y="3094756"/>
            <a:ext cx="1476396" cy="126509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kern="0" dirty="0" smtClean="0">
                <a:solidFill>
                  <a:prstClr val="white"/>
                </a:solidFill>
              </a:rPr>
              <a:t>Data Analysis </a:t>
            </a:r>
            <a:endParaRPr lang="en-US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7837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82706" y="1161991"/>
            <a:ext cx="8122024" cy="4584386"/>
          </a:xfrm>
        </p:spPr>
        <p:txBody>
          <a:bodyPr/>
          <a:lstStyle/>
          <a:p>
            <a:pPr marL="457200" lvl="0" indent="-419100">
              <a:lnSpc>
                <a:spcPct val="150000"/>
              </a:lnSpc>
              <a:buClr>
                <a:schemeClr val="dk1"/>
              </a:buClr>
              <a:buSzPct val="100000"/>
              <a:buFont typeface="Questrial"/>
              <a:buChar char="➢"/>
            </a:pPr>
            <a:r>
              <a:rPr lang="en-US" dirty="0" smtClean="0">
                <a:ea typeface="Questrial"/>
                <a:cs typeface="Questrial"/>
                <a:sym typeface="Questrial"/>
              </a:rPr>
              <a:t>Understanding Skynet </a:t>
            </a:r>
            <a:r>
              <a:rPr lang="en-US" dirty="0">
                <a:ea typeface="Questrial"/>
                <a:cs typeface="Questrial"/>
                <a:sym typeface="Questrial"/>
              </a:rPr>
              <a:t>business opportunities</a:t>
            </a:r>
          </a:p>
          <a:p>
            <a:pPr marL="38100" lvl="0">
              <a:lnSpc>
                <a:spcPct val="150000"/>
              </a:lnSpc>
              <a:buClr>
                <a:schemeClr val="dk1"/>
              </a:buClr>
              <a:buSzPct val="100000"/>
            </a:pPr>
            <a:endParaRPr lang="en-US" dirty="0">
              <a:ea typeface="Questrial"/>
              <a:cs typeface="Questrial"/>
              <a:sym typeface="Questrial"/>
            </a:endParaRPr>
          </a:p>
          <a:p>
            <a:pPr marL="457200" lvl="0" indent="-419100">
              <a:lnSpc>
                <a:spcPct val="150000"/>
              </a:lnSpc>
              <a:buClr>
                <a:schemeClr val="dk1"/>
              </a:buClr>
              <a:buSzPct val="100000"/>
              <a:buFont typeface="Questrial"/>
              <a:buChar char="➢"/>
            </a:pPr>
            <a:r>
              <a:rPr lang="en-US" dirty="0">
                <a:ea typeface="Questrial"/>
                <a:cs typeface="Questrial"/>
                <a:sym typeface="Questrial"/>
              </a:rPr>
              <a:t>Use Cases</a:t>
            </a:r>
          </a:p>
          <a:p>
            <a:pPr marL="38100" lvl="0">
              <a:lnSpc>
                <a:spcPct val="150000"/>
              </a:lnSpc>
              <a:buClr>
                <a:schemeClr val="dk1"/>
              </a:buClr>
              <a:buSzPct val="100000"/>
            </a:pPr>
            <a:endParaRPr lang="en-US" dirty="0">
              <a:ea typeface="Questrial"/>
              <a:cs typeface="Questrial"/>
              <a:sym typeface="Questrial"/>
            </a:endParaRPr>
          </a:p>
          <a:p>
            <a:pPr marL="457200" lvl="0" indent="-419100">
              <a:lnSpc>
                <a:spcPct val="150000"/>
              </a:lnSpc>
              <a:buClr>
                <a:schemeClr val="dk1"/>
              </a:buClr>
              <a:buSzPct val="100000"/>
              <a:buFont typeface="Questrial"/>
              <a:buChar char="➢"/>
            </a:pPr>
            <a:r>
              <a:rPr lang="en-US" dirty="0" smtClean="0">
                <a:ea typeface="Questrial"/>
                <a:cs typeface="Questrial"/>
                <a:sym typeface="Questrial"/>
              </a:rPr>
              <a:t>Capability Assessment</a:t>
            </a:r>
            <a:endParaRPr lang="en-US" dirty="0">
              <a:ea typeface="Questrial"/>
              <a:cs typeface="Questrial"/>
              <a:sym typeface="Questrial"/>
            </a:endParaRPr>
          </a:p>
          <a:p>
            <a:pPr marL="38100" lvl="0">
              <a:lnSpc>
                <a:spcPct val="150000"/>
              </a:lnSpc>
              <a:buClr>
                <a:schemeClr val="dk1"/>
              </a:buClr>
              <a:buSzPct val="100000"/>
            </a:pPr>
            <a:endParaRPr lang="en-US" dirty="0">
              <a:ea typeface="Questrial"/>
              <a:cs typeface="Questrial"/>
              <a:sym typeface="Questrial"/>
            </a:endParaRPr>
          </a:p>
          <a:p>
            <a:pPr marL="457200" lvl="0" indent="-419100">
              <a:lnSpc>
                <a:spcPct val="150000"/>
              </a:lnSpc>
              <a:buClr>
                <a:schemeClr val="dk1"/>
              </a:buClr>
              <a:buSzPct val="100000"/>
              <a:buFont typeface="Questrial"/>
              <a:buChar char="➢"/>
            </a:pPr>
            <a:r>
              <a:rPr lang="en-US" dirty="0" smtClean="0">
                <a:ea typeface="Questrial"/>
                <a:cs typeface="Questrial"/>
                <a:sym typeface="Questrial"/>
              </a:rPr>
              <a:t>Proposed Roadmap and Summary</a:t>
            </a:r>
            <a:endParaRPr lang="en-US" dirty="0">
              <a:ea typeface="Questrial"/>
              <a:cs typeface="Questrial"/>
              <a:sym typeface="Questrial"/>
            </a:endParaRP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8235" y="261097"/>
            <a:ext cx="8229600" cy="701731"/>
          </a:xfrm>
        </p:spPr>
        <p:txBody>
          <a:bodyPr/>
          <a:lstStyle/>
          <a:p>
            <a:r>
              <a:rPr lang="en-US" b="1" dirty="0" smtClean="0">
                <a:solidFill>
                  <a:srgbClr val="DC7B1F"/>
                </a:solidFill>
                <a:ea typeface="Questrial"/>
                <a:cs typeface="Questrial"/>
                <a:sym typeface="Questrial"/>
              </a:rPr>
              <a:t>Agenda</a:t>
            </a:r>
            <a:r>
              <a:rPr lang="en-US" dirty="0" smtClean="0">
                <a:solidFill>
                  <a:srgbClr val="FF9900"/>
                </a:solidFill>
                <a:latin typeface="Questrial"/>
                <a:ea typeface="Questrial"/>
                <a:cs typeface="Questrial"/>
                <a:sym typeface="Questrial"/>
              </a:rPr>
              <a:t/>
            </a:r>
            <a:br>
              <a:rPr lang="en-US" dirty="0" smtClean="0">
                <a:solidFill>
                  <a:srgbClr val="FF9900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159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3269" y="0"/>
            <a:ext cx="5613186" cy="701731"/>
          </a:xfrm>
        </p:spPr>
        <p:txBody>
          <a:bodyPr/>
          <a:lstStyle/>
          <a:p>
            <a:r>
              <a:rPr lang="en-US" b="1" dirty="0" smtClean="0"/>
              <a:t>Skynet Business Opportunities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02129" y="1231720"/>
            <a:ext cx="46808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Existing Business :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Makes </a:t>
            </a:r>
            <a:r>
              <a:rPr lang="en-US" dirty="0"/>
              <a:t>aviation radio receivers for fixed base operators</a:t>
            </a:r>
          </a:p>
          <a:p>
            <a:r>
              <a:rPr lang="en-US" dirty="0"/>
              <a:t> 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Potential new </a:t>
            </a:r>
            <a:r>
              <a:rPr lang="en-US" dirty="0"/>
              <a:t>b</a:t>
            </a:r>
            <a:r>
              <a:rPr lang="en-US" dirty="0" smtClean="0"/>
              <a:t>usiness areas : 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Deploying </a:t>
            </a:r>
            <a:r>
              <a:rPr lang="en-US" dirty="0"/>
              <a:t>ADS-B </a:t>
            </a:r>
            <a:r>
              <a:rPr lang="en-US" dirty="0" smtClean="0"/>
              <a:t>Transponders </a:t>
            </a:r>
            <a:r>
              <a:rPr lang="en-US" dirty="0"/>
              <a:t>in </a:t>
            </a:r>
            <a:r>
              <a:rPr lang="en-US" dirty="0" smtClean="0"/>
              <a:t>aircrafts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Leveraging data from Receivers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647" y="663388"/>
            <a:ext cx="4240306" cy="51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93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Key Identified Use Cases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648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1694" y="1350249"/>
            <a:ext cx="4586670" cy="366998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kern="0" dirty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Identifying the target airliners for installing ADS-B </a:t>
            </a:r>
            <a:r>
              <a:rPr lang="en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transponders</a:t>
            </a:r>
            <a:endParaRPr lang="en-US" kern="0" dirty="0" smtClean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kern="0" dirty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A pilot project for validation of </a:t>
            </a:r>
          </a:p>
          <a:p>
            <a:pPr marL="914400" lvl="2" indent="-285750">
              <a:buFont typeface="Wingdings" panose="05000000000000000000" pitchFamily="2" charset="2"/>
              <a:buChar char="Ø"/>
            </a:pPr>
            <a:r>
              <a:rPr lang="en-US" kern="0" dirty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t</a:t>
            </a: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he data usability </a:t>
            </a:r>
          </a:p>
          <a:p>
            <a:pPr marL="914400" lvl="2" indent="-285750"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The analytical concept</a:t>
            </a:r>
          </a:p>
          <a:p>
            <a:pPr marL="914400" lvl="2" indent="-285750">
              <a:buFont typeface="Wingdings" panose="05000000000000000000" pitchFamily="2" charset="2"/>
              <a:buChar char="Ø"/>
            </a:pPr>
            <a:endParaRPr lang="en-US" kern="0" dirty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Outputs</a:t>
            </a:r>
          </a:p>
          <a:p>
            <a:pPr marL="914400" lvl="2" indent="-285750"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Recommendation of aircraft types for Transponder certification</a:t>
            </a:r>
          </a:p>
          <a:p>
            <a:pPr marL="914400" lvl="2" indent="-285750"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Target list of airlines with highest propensity to buy the Transponder</a:t>
            </a:r>
            <a:endParaRPr lang="en" kern="0" dirty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C7B1F"/>
                </a:solidFill>
              </a:rPr>
              <a:t>Use Case </a:t>
            </a:r>
            <a:r>
              <a:rPr lang="en-US" b="1" dirty="0" smtClean="0">
                <a:solidFill>
                  <a:srgbClr val="DC7B1F"/>
                </a:solidFill>
              </a:rPr>
              <a:t>1</a:t>
            </a:r>
            <a:endParaRPr lang="en-US" b="1" dirty="0">
              <a:solidFill>
                <a:srgbClr val="DC7B1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633" y="1377907"/>
            <a:ext cx="3726629" cy="2279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34" y="4058322"/>
            <a:ext cx="3726629" cy="195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718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60218" y="1386107"/>
            <a:ext cx="4267200" cy="4211129"/>
          </a:xfrm>
        </p:spPr>
        <p:txBody>
          <a:bodyPr/>
          <a:lstStyle/>
          <a:p>
            <a:pPr marL="285750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kern="0" dirty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Real Time Flight </a:t>
            </a:r>
            <a:r>
              <a:rPr lang="en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Information</a:t>
            </a:r>
            <a:endParaRPr lang="en-US" kern="0" dirty="0" smtClean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pPr marL="742950" lvl="1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endParaRPr lang="en-US" kern="0" dirty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pPr marL="742950" lvl="1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Receivers when installed national wide can provide a comprehensive picture of air traffic</a:t>
            </a:r>
          </a:p>
          <a:p>
            <a:pPr marL="742950" lvl="1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b="1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This data will be </a:t>
            </a:r>
            <a:r>
              <a:rPr lang="en-US" b="1" kern="0" dirty="0" err="1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SkyNet</a:t>
            </a:r>
            <a:r>
              <a:rPr lang="en-US" b="1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 proprietary and can be monetized</a:t>
            </a:r>
          </a:p>
          <a:p>
            <a:pPr marL="742950" lvl="1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endParaRPr lang="en-US" b="1" kern="0" dirty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pPr marL="742950" lvl="1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Outputs:</a:t>
            </a:r>
            <a:endParaRPr lang="en-US" kern="0" dirty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pPr marL="914400" lvl="2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Porta</a:t>
            </a: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l providing the flight data for a fee</a:t>
            </a:r>
            <a:endParaRPr lang="en-US" kern="0" dirty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pPr marL="914400" lvl="2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Mobile </a:t>
            </a:r>
            <a:r>
              <a:rPr lang="en" kern="0" dirty="0" err="1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Ap</a:t>
            </a: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plication providing access to the data via smart phones	 </a:t>
            </a:r>
            <a:endParaRPr lang="en" kern="0" dirty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Use Case </a:t>
            </a:r>
            <a:r>
              <a:rPr lang="en-US" b="1" dirty="0"/>
              <a:t>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56" y="1420497"/>
            <a:ext cx="4037321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322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39271" y="1290918"/>
            <a:ext cx="4146584" cy="4569555"/>
          </a:xfrm>
        </p:spPr>
        <p:txBody>
          <a:bodyPr/>
          <a:lstStyle/>
          <a:p>
            <a:pPr marL="285750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Marketing platform </a:t>
            </a:r>
            <a:r>
              <a:rPr lang="en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for </a:t>
            </a: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growing the Transponder business and for distribution of other airline related products</a:t>
            </a:r>
            <a:r>
              <a:rPr lang="en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 </a:t>
            </a:r>
            <a:endParaRPr lang="en-US" kern="0" dirty="0" smtClean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pPr marL="285750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endParaRPr lang="en-US" kern="0" dirty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pPr marL="742950" lvl="1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The data from the Use Case 2 can be used for further enhancement of the analytical application build for Use Case 2</a:t>
            </a:r>
          </a:p>
          <a:p>
            <a:pPr marL="742950" lvl="1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Available data can be used for other marketing activities within the airline industry</a:t>
            </a:r>
          </a:p>
          <a:p>
            <a:pPr marL="742950" lvl="1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endParaRPr lang="en-US" kern="0" dirty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pPr marL="742950" lvl="1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kern="0" dirty="0" smtClean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Outputs:</a:t>
            </a:r>
          </a:p>
          <a:p>
            <a:pPr marL="914400" lvl="2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kern="0" dirty="0">
                <a:solidFill>
                  <a:srgbClr val="231F20"/>
                </a:solidFill>
                <a:ea typeface="Questrial"/>
                <a:cs typeface="Questrial"/>
                <a:sym typeface="Questrial"/>
              </a:rPr>
              <a:t>Recommendation engine (Aircraft, Airline) will be build to define a market penetration strategy for the Transponder business</a:t>
            </a:r>
          </a:p>
          <a:p>
            <a:pPr marL="742950" lvl="1" indent="-285750">
              <a:lnSpc>
                <a:spcPct val="95000"/>
              </a:lnSpc>
              <a:buClr>
                <a:srgbClr val="231F20"/>
              </a:buClr>
              <a:buSzPct val="100000"/>
              <a:buFont typeface="Wingdings" panose="05000000000000000000" pitchFamily="2" charset="2"/>
              <a:buChar char="Ø"/>
            </a:pPr>
            <a:endParaRPr lang="en" kern="0" dirty="0">
              <a:solidFill>
                <a:srgbClr val="231F20"/>
              </a:solidFill>
              <a:ea typeface="Questrial"/>
              <a:cs typeface="Questrial"/>
              <a:sym typeface="Questrial"/>
            </a:endParaRP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8918" y="171450"/>
            <a:ext cx="8229600" cy="701731"/>
          </a:xfrm>
        </p:spPr>
        <p:txBody>
          <a:bodyPr/>
          <a:lstStyle/>
          <a:p>
            <a:r>
              <a:rPr lang="en-US" b="1" dirty="0" smtClean="0"/>
              <a:t>Use Case 3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356" y="1299882"/>
            <a:ext cx="3970019" cy="4285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42141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Capability 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136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0306" y="81803"/>
            <a:ext cx="8229600" cy="701731"/>
          </a:xfrm>
        </p:spPr>
        <p:txBody>
          <a:bodyPr/>
          <a:lstStyle/>
          <a:p>
            <a:r>
              <a:rPr lang="en-US" b="1" dirty="0" smtClean="0"/>
              <a:t>Solution 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0306" y="1124525"/>
            <a:ext cx="8229600" cy="5404612"/>
          </a:xfrm>
        </p:spPr>
        <p:txBody>
          <a:bodyPr>
            <a:noAutofit/>
          </a:bodyPr>
          <a:lstStyle/>
          <a:p>
            <a:r>
              <a:rPr lang="en-US" b="1" dirty="0" smtClean="0"/>
              <a:t>Development of an analytical model for “Target Aircrafts and Airlines”</a:t>
            </a:r>
          </a:p>
          <a:p>
            <a:pPr lvl="1"/>
            <a:r>
              <a:rPr lang="en-US" dirty="0" smtClean="0"/>
              <a:t>Using available Receiver Data</a:t>
            </a:r>
          </a:p>
          <a:p>
            <a:pPr lvl="1"/>
            <a:r>
              <a:rPr lang="en-US" dirty="0" smtClean="0"/>
              <a:t>Enhancing the data with publicly available information</a:t>
            </a:r>
          </a:p>
          <a:p>
            <a:pPr lvl="1"/>
            <a:r>
              <a:rPr lang="en-US" dirty="0" smtClean="0"/>
              <a:t>Building and analytics for the target lists for aircrafts and airlines</a:t>
            </a:r>
          </a:p>
          <a:p>
            <a:pPr lvl="1"/>
            <a:endParaRPr lang="en-US" dirty="0"/>
          </a:p>
          <a:p>
            <a:r>
              <a:rPr lang="en-US" b="1" dirty="0" smtClean="0"/>
              <a:t>Building a Data Collection and Distribution Platform</a:t>
            </a:r>
          </a:p>
          <a:p>
            <a:pPr lvl="1"/>
            <a:r>
              <a:rPr lang="en-US" dirty="0" smtClean="0"/>
              <a:t>Install the Receivers national wide using the relationship with FBOs</a:t>
            </a:r>
          </a:p>
          <a:p>
            <a:pPr lvl="1"/>
            <a:r>
              <a:rPr lang="en-US" dirty="0" smtClean="0"/>
              <a:t>Establish a data collection process for installed Receivers network</a:t>
            </a:r>
          </a:p>
          <a:p>
            <a:pPr lvl="1"/>
            <a:r>
              <a:rPr lang="en-US" dirty="0" smtClean="0"/>
              <a:t>Build an analytical process (Data Product)</a:t>
            </a:r>
          </a:p>
          <a:p>
            <a:pPr lvl="1"/>
            <a:r>
              <a:rPr lang="en-US" dirty="0" smtClean="0"/>
              <a:t>Develop a distribution model for the Data product </a:t>
            </a:r>
          </a:p>
          <a:p>
            <a:pPr lvl="1"/>
            <a:endParaRPr lang="en-US" dirty="0"/>
          </a:p>
          <a:p>
            <a:r>
              <a:rPr lang="en-US" b="1" dirty="0" smtClean="0"/>
              <a:t>Setting up an  “Airline Marketing Engine”</a:t>
            </a:r>
          </a:p>
          <a:p>
            <a:pPr lvl="1"/>
            <a:r>
              <a:rPr lang="en-US" dirty="0" smtClean="0"/>
              <a:t>Leverage the national wide Receiver dataset for building a broader data base of Airlines in need to install Transponder</a:t>
            </a:r>
          </a:p>
          <a:p>
            <a:pPr lvl="1"/>
            <a:r>
              <a:rPr lang="en-US" dirty="0" smtClean="0"/>
              <a:t>Set up a marketing a </a:t>
            </a:r>
            <a:r>
              <a:rPr lang="en-US" dirty="0"/>
              <a:t>c</a:t>
            </a:r>
            <a:r>
              <a:rPr lang="en-US" dirty="0" smtClean="0"/>
              <a:t>ommunication system and process to continuously identify aircraft without Responders</a:t>
            </a:r>
          </a:p>
          <a:p>
            <a:pPr lvl="1"/>
            <a:r>
              <a:rPr lang="en-US" dirty="0" smtClean="0"/>
              <a:t>Use the data to develop and market new products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15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0c89cf4b-3aa7-4f6c-a880-2483501832ff"/>
</p:tagLst>
</file>

<file path=ppt/theme/theme1.xml><?xml version="1.0" encoding="utf-8"?>
<a:theme xmlns:a="http://schemas.openxmlformats.org/drawingml/2006/main" name="TDC_PPT_Branded_090414">
  <a:themeElements>
    <a:clrScheme name="Custom 7">
      <a:dk1>
        <a:srgbClr val="3C3C3B"/>
      </a:dk1>
      <a:lt1>
        <a:sysClr val="window" lastClr="FFFFFF"/>
      </a:lt1>
      <a:dk2>
        <a:srgbClr val="0079DB"/>
      </a:dk2>
      <a:lt2>
        <a:srgbClr val="D8D8D8"/>
      </a:lt2>
      <a:accent1>
        <a:srgbClr val="EC881D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  <a:miter lim="800000"/>
          <a:headEnd/>
          <a:tailEnd/>
        </a:ln>
        <a:effectLst/>
      </a:spPr>
      <a:bodyPr wrap="square" tIns="91440" bIns="91440" rtlCol="0" anchor="t">
        <a:prstTxWarp prst="textNoShape">
          <a:avLst/>
        </a:prstTxWarp>
        <a:noAutofit/>
      </a:bodyPr>
      <a:lstStyle>
        <a:defPPr>
          <a:defRPr kern="0" dirty="0" err="1" smtClean="0">
            <a:solidFill>
              <a:prstClr val="white"/>
            </a:solidFill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5000"/>
          </a:lnSpc>
          <a:spcBef>
            <a:spcPts val="400"/>
          </a:spcBef>
          <a:defRPr dirty="0" err="1" smtClean="0">
            <a:solidFill>
              <a:srgbClr val="231F2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TDC_PPT_Branded_090414.potx</Template>
  <TotalTime>16998</TotalTime>
  <Words>567</Words>
  <Application>Microsoft Macintosh PowerPoint</Application>
  <PresentationFormat>On-screen Show (4:3)</PresentationFormat>
  <Paragraphs>150</Paragraphs>
  <Slides>16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Century Gothic</vt:lpstr>
      <vt:lpstr>Questrial</vt:lpstr>
      <vt:lpstr>Wingdings</vt:lpstr>
      <vt:lpstr>Arial</vt:lpstr>
      <vt:lpstr>TDC_PPT_Branded_090414</vt:lpstr>
      <vt:lpstr>PowerPoint Presentation</vt:lpstr>
      <vt:lpstr>Agenda </vt:lpstr>
      <vt:lpstr>Skynet Business Opportunities</vt:lpstr>
      <vt:lpstr>PowerPoint Presentation</vt:lpstr>
      <vt:lpstr>Use Case 1</vt:lpstr>
      <vt:lpstr>Use Case 2</vt:lpstr>
      <vt:lpstr>Use Case 3</vt:lpstr>
      <vt:lpstr>PowerPoint Presentation</vt:lpstr>
      <vt:lpstr>Solution Outline</vt:lpstr>
      <vt:lpstr>Technical Solution</vt:lpstr>
      <vt:lpstr>PowerPoint Presentation</vt:lpstr>
      <vt:lpstr>Solution Roadmap</vt:lpstr>
      <vt:lpstr>Financial Summary</vt:lpstr>
      <vt:lpstr>Your Questions</vt:lpstr>
      <vt:lpstr>PowerPoint Presentation</vt:lpstr>
      <vt:lpstr>Data Flow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Gard</dc:creator>
  <cp:lastModifiedBy>Stepan Korec</cp:lastModifiedBy>
  <cp:revision>672</cp:revision>
  <dcterms:created xsi:type="dcterms:W3CDTF">2014-09-04T17:14:27Z</dcterms:created>
  <dcterms:modified xsi:type="dcterms:W3CDTF">2016-11-11T05:33:36Z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JP186012</vt:lpwstr>
  </property>
  <property fmtid="{D5CDD505-2E9C-101B-9397-08002B2CF9AE}" pid="3" name="Offisync_UpdateToken">
    <vt:lpwstr>2</vt:lpwstr>
  </property>
  <property fmtid="{D5CDD505-2E9C-101B-9397-08002B2CF9AE}" pid="4" name="Offisync_UniqueId">
    <vt:lpwstr>57184</vt:lpwstr>
  </property>
  <property fmtid="{D5CDD505-2E9C-101B-9397-08002B2CF9AE}" pid="5" name="Offisync_ServerID">
    <vt:lpwstr>1dce6eef-79fd-4fcd-a721-ba4027c7d858</vt:lpwstr>
  </property>
  <property fmtid="{D5CDD505-2E9C-101B-9397-08002B2CF9AE}" pid="6" name="Offisync_ProviderInitializationData">
    <vt:lpwstr>https://connections.teradata.com</vt:lpwstr>
  </property>
  <property fmtid="{D5CDD505-2E9C-101B-9397-08002B2CF9AE}" pid="7" name="Jive_VersionGuid">
    <vt:lpwstr>31639ccc-804a-4673-8d9a-feeaecab097c</vt:lpwstr>
  </property>
  <property fmtid="{D5CDD505-2E9C-101B-9397-08002B2CF9AE}" pid="8" name="Jive_ModifiedButNotPublished">
    <vt:lpwstr>True</vt:lpwstr>
  </property>
</Properties>
</file>